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88" r:id="rId4"/>
    <p:sldId id="259" r:id="rId5"/>
    <p:sldId id="276" r:id="rId6"/>
    <p:sldId id="257" r:id="rId7"/>
    <p:sldId id="262" r:id="rId8"/>
    <p:sldId id="263" r:id="rId9"/>
    <p:sldId id="264" r:id="rId10"/>
    <p:sldId id="266" r:id="rId11"/>
    <p:sldId id="268" r:id="rId12"/>
    <p:sldId id="267" r:id="rId13"/>
    <p:sldId id="271" r:id="rId14"/>
    <p:sldId id="272" r:id="rId15"/>
    <p:sldId id="273" r:id="rId16"/>
    <p:sldId id="25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F03F9C0-AC75-4191-A8C9-DB4CD1266C61}">
          <p14:sldIdLst>
            <p14:sldId id="256"/>
            <p14:sldId id="288"/>
            <p14:sldId id="259"/>
            <p14:sldId id="276"/>
            <p14:sldId id="257"/>
            <p14:sldId id="262"/>
            <p14:sldId id="263"/>
            <p14:sldId id="264"/>
            <p14:sldId id="266"/>
            <p14:sldId id="268"/>
            <p14:sldId id="267"/>
            <p14:sldId id="271"/>
            <p14:sldId id="272"/>
            <p14:sldId id="27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99"/>
    <a:srgbClr val="2268AF"/>
    <a:srgbClr val="F6FBFE"/>
    <a:srgbClr val="2B7DC0"/>
    <a:srgbClr val="2167AF"/>
    <a:srgbClr val="538EBF"/>
    <a:srgbClr val="EFF8FD"/>
    <a:srgbClr val="004098"/>
    <a:srgbClr val="C6A86E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70" d="100"/>
          <a:sy n="70" d="100"/>
        </p:scale>
        <p:origin x="744" y="1142"/>
      </p:cViewPr>
      <p:guideLst>
        <p:guide orient="horz" pos="211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0878-A3E7-4C06-A3D7-7A8A6C316A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A018-6F94-42B0-A835-50506697DD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EDE4-FC8F-42F7-9580-B43C016F2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FB3B-CC48-4209-A41C-F33A30B1DD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图片包含 图示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>
            <a:fillRect/>
          </a:stretch>
        </p:blipFill>
        <p:spPr>
          <a:xfrm>
            <a:off x="0" y="163286"/>
            <a:ext cx="12192000" cy="6694714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4" y="215021"/>
            <a:ext cx="1340049" cy="553906"/>
          </a:xfrm>
          <a:prstGeom prst="rect">
            <a:avLst/>
          </a:prstGeom>
        </p:spPr>
      </p:pic>
      <p:pic>
        <p:nvPicPr>
          <p:cNvPr id="35" name="图片 34" descr="图片包含 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0" y="200891"/>
            <a:ext cx="704080" cy="592909"/>
          </a:xfrm>
          <a:prstGeom prst="rect">
            <a:avLst/>
          </a:prstGeom>
        </p:spPr>
      </p:pic>
      <p:cxnSp>
        <p:nvCxnSpPr>
          <p:cNvPr id="37" name="直接连接符 36"/>
          <p:cNvCxnSpPr/>
          <p:nvPr userDrawn="1"/>
        </p:nvCxnSpPr>
        <p:spPr>
          <a:xfrm>
            <a:off x="2053936" y="211282"/>
            <a:ext cx="0" cy="578427"/>
          </a:xfrm>
          <a:prstGeom prst="line">
            <a:avLst/>
          </a:prstGeom>
          <a:ln w="22225">
            <a:solidFill>
              <a:srgbClr val="538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形状, 图标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58" y="289559"/>
            <a:ext cx="2763142" cy="3329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3371" y="2786743"/>
            <a:ext cx="6019800" cy="1502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4800" spc="0">
                <a:solidFill>
                  <a:srgbClr val="2167AF"/>
                </a:solidFill>
                <a:latin typeface="+mj-ea"/>
                <a:ea typeface="+mj-ea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全国感染大赛</a:t>
            </a:r>
            <a:endParaRPr lang="en-US" altLang="zh-CN" dirty="0"/>
          </a:p>
          <a:p>
            <a:pPr lvl="0"/>
            <a:r>
              <a:rPr lang="zh-CN" altLang="en-US" dirty="0"/>
              <a:t>通用模板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689271" y="4238390"/>
            <a:ext cx="3048001" cy="35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0">
                <a:solidFill>
                  <a:srgbClr val="2167AF"/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pPr lvl="0"/>
            <a:r>
              <a:rPr lang="zh-CN" altLang="en-US" dirty="0"/>
              <a:t>时间：</a:t>
            </a:r>
            <a:r>
              <a:rPr lang="en-US" altLang="zh-CN" dirty="0"/>
              <a:t>2021.02.19</a:t>
            </a:r>
            <a:endParaRPr lang="zh-CN" altLang="en-US" dirty="0"/>
          </a:p>
        </p:txBody>
      </p:sp>
      <p:pic>
        <p:nvPicPr>
          <p:cNvPr id="33" name="图片 32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4" y="215021"/>
            <a:ext cx="1340049" cy="553906"/>
          </a:xfrm>
          <a:prstGeom prst="rect">
            <a:avLst/>
          </a:prstGeom>
        </p:spPr>
      </p:pic>
      <p:pic>
        <p:nvPicPr>
          <p:cNvPr id="35" name="图片 34" descr="图片包含 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0" y="200891"/>
            <a:ext cx="704080" cy="592909"/>
          </a:xfrm>
          <a:prstGeom prst="rect">
            <a:avLst/>
          </a:prstGeom>
        </p:spPr>
      </p:pic>
      <p:cxnSp>
        <p:nvCxnSpPr>
          <p:cNvPr id="37" name="直接连接符 36"/>
          <p:cNvCxnSpPr/>
          <p:nvPr userDrawn="1"/>
        </p:nvCxnSpPr>
        <p:spPr>
          <a:xfrm>
            <a:off x="2053936" y="211282"/>
            <a:ext cx="0" cy="578427"/>
          </a:xfrm>
          <a:prstGeom prst="line">
            <a:avLst/>
          </a:prstGeom>
          <a:ln w="22225">
            <a:solidFill>
              <a:srgbClr val="538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形状, 图标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58" y="311330"/>
            <a:ext cx="2763142" cy="3329941"/>
          </a:xfrm>
          <a:prstGeom prst="rect">
            <a:avLst/>
          </a:prstGeom>
        </p:spPr>
      </p:pic>
      <p:pic>
        <p:nvPicPr>
          <p:cNvPr id="9" name="图片 8" descr="徽标&#10;&#10;描述已自动生成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/>
          <a:stretch>
            <a:fillRect/>
          </a:stretch>
        </p:blipFill>
        <p:spPr>
          <a:xfrm>
            <a:off x="9504539" y="5236029"/>
            <a:ext cx="2481286" cy="1426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卡通人物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342" y="6245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B7DC0"/>
                </a:solidFill>
              </a:defRPr>
            </a:lvl1pPr>
          </a:lstStyle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8" name="图片 27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41" y="454507"/>
            <a:ext cx="1340049" cy="553906"/>
          </a:xfrm>
          <a:prstGeom prst="rect">
            <a:avLst/>
          </a:prstGeom>
        </p:spPr>
      </p:pic>
      <p:pic>
        <p:nvPicPr>
          <p:cNvPr id="29" name="图片 28" descr="图片包含 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97" y="440377"/>
            <a:ext cx="704080" cy="592909"/>
          </a:xfrm>
          <a:prstGeom prst="rect">
            <a:avLst/>
          </a:prstGeom>
        </p:spPr>
      </p:pic>
      <p:cxnSp>
        <p:nvCxnSpPr>
          <p:cNvPr id="31" name="直接连接符 30"/>
          <p:cNvCxnSpPr/>
          <p:nvPr userDrawn="1"/>
        </p:nvCxnSpPr>
        <p:spPr>
          <a:xfrm>
            <a:off x="10697193" y="450768"/>
            <a:ext cx="0" cy="578427"/>
          </a:xfrm>
          <a:prstGeom prst="line">
            <a:avLst/>
          </a:prstGeom>
          <a:ln w="22225">
            <a:solidFill>
              <a:srgbClr val="538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5962887"/>
            <a:ext cx="11016343" cy="59050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42645" y="503555"/>
            <a:ext cx="753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 b="1">
              <a:solidFill>
                <a:srgbClr val="01409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2930839" y="2471058"/>
            <a:ext cx="6330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2268AF"/>
                </a:solidFill>
                <a:latin typeface="+mj-ea"/>
                <a:ea typeface="+mj-ea"/>
              </a:rPr>
              <a:t>THANK  YOU</a:t>
            </a:r>
            <a:endParaRPr lang="zh-CN" altLang="en-US" sz="8000" dirty="0">
              <a:solidFill>
                <a:srgbClr val="2268AF"/>
              </a:solidFill>
              <a:latin typeface="+mj-ea"/>
              <a:ea typeface="+mj-ea"/>
            </a:endParaRPr>
          </a:p>
        </p:txBody>
      </p:sp>
      <p:pic>
        <p:nvPicPr>
          <p:cNvPr id="28" name="图片 27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70" y="4993850"/>
            <a:ext cx="1340049" cy="553906"/>
          </a:xfrm>
          <a:prstGeom prst="rect">
            <a:avLst/>
          </a:prstGeom>
        </p:spPr>
      </p:pic>
      <p:pic>
        <p:nvPicPr>
          <p:cNvPr id="29" name="图片 28" descr="图片包含 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6" y="4979720"/>
            <a:ext cx="704080" cy="592909"/>
          </a:xfrm>
          <a:prstGeom prst="rect">
            <a:avLst/>
          </a:prstGeom>
        </p:spPr>
      </p:pic>
      <p:cxnSp>
        <p:nvCxnSpPr>
          <p:cNvPr id="31" name="直接连接符 30"/>
          <p:cNvCxnSpPr/>
          <p:nvPr userDrawn="1"/>
        </p:nvCxnSpPr>
        <p:spPr>
          <a:xfrm>
            <a:off x="6408222" y="4990111"/>
            <a:ext cx="0" cy="578427"/>
          </a:xfrm>
          <a:prstGeom prst="line">
            <a:avLst/>
          </a:prstGeom>
          <a:ln w="22225">
            <a:solidFill>
              <a:srgbClr val="538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194800" y="64960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初步诊断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r>
              <a:rPr lang="zh-CN" altLang="en-US" sz="2800" b="1">
                <a:solidFill>
                  <a:srgbClr val="014099"/>
                </a:solidFill>
              </a:rPr>
              <a:t>疑似</a:t>
            </a:r>
            <a:r>
              <a:rPr lang="en-US" altLang="zh-CN" sz="2800" b="1">
                <a:solidFill>
                  <a:srgbClr val="014099"/>
                </a:solidFill>
              </a:rPr>
              <a:t>XX</a:t>
            </a:r>
            <a:r>
              <a:rPr lang="zh-CN" altLang="en-US" sz="2800" b="1">
                <a:solidFill>
                  <a:srgbClr val="014099"/>
                </a:solidFill>
              </a:rPr>
              <a:t>患者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进一步检查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培养结果（时间）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免疫学检测</a:t>
            </a:r>
            <a:r>
              <a:rPr lang="zh-CN" altLang="en-US" dirty="0">
                <a:sym typeface="+mn-ea"/>
              </a:rPr>
              <a:t>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分子生物</a:t>
            </a:r>
            <a:r>
              <a:rPr lang="zh-CN" altLang="en-US" dirty="0">
                <a:sym typeface="+mn-ea"/>
              </a:rPr>
              <a:t>血检测结果（时间）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宏基因</a:t>
            </a:r>
            <a:r>
              <a:rPr lang="en-US" altLang="zh-CN" dirty="0" err="1">
                <a:sym typeface="+mn-ea"/>
              </a:rPr>
              <a:t>mNGS</a:t>
            </a:r>
            <a:r>
              <a:rPr lang="zh-CN" altLang="en-US" dirty="0" err="1">
                <a:sym typeface="+mn-ea"/>
              </a:rPr>
              <a:t>检测结果</a:t>
            </a:r>
            <a:r>
              <a:rPr lang="zh-CN" altLang="en-US" dirty="0">
                <a:sym typeface="+mn-ea"/>
              </a:rPr>
              <a:t>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或其它检测</a:t>
            </a:r>
            <a:r>
              <a:rPr lang="zh-CN" altLang="en-US" dirty="0" err="1">
                <a:sym typeface="+mn-ea"/>
              </a:rPr>
              <a:t>结果</a:t>
            </a:r>
            <a:endParaRPr lang="zh-CN" altLang="en-US" dirty="0" err="1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最终诊断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014099"/>
                </a:solidFill>
              </a:rPr>
              <a:t>治疗转归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0" y="125349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治疗药物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转归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014099"/>
                </a:solidFill>
              </a:rPr>
              <a:t>讨论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6950" y="1253490"/>
            <a:ext cx="7188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描述病例的特殊性、启发、意义和提示作用等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245225"/>
            <a:ext cx="2743200" cy="365125"/>
          </a:xfrm>
          <a:prstGeom prst="rect">
            <a:avLst/>
          </a:prstGeom>
        </p:spPr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病例征集</a:t>
            </a:r>
            <a:r>
              <a:rPr lang="zh-CN" altLang="en-US" sz="2800" b="1">
                <a:solidFill>
                  <a:srgbClr val="014099"/>
                </a:solidFill>
              </a:rPr>
              <a:t>要求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842327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疑难结核感染、肺外结核感染的优秀案例</a:t>
            </a:r>
            <a:endParaRPr lang="zh-CN" altLang="en-US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不明发热、多重感染、疑难危重、新发或少见罕见病原体感染的优秀案例</a:t>
            </a:r>
            <a:endParaRPr lang="zh-CN" altLang="en-US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感染性疾病与非感染性疾病（肿瘤、自身免疫疾病等）鉴别诊断的优秀案例</a:t>
            </a:r>
            <a:endParaRPr lang="zh-CN" altLang="en-US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具有临床探讨性以及临床借鉴意义的优秀案例</a:t>
            </a:r>
            <a:endParaRPr lang="zh-CN" altLang="en-US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其它感染性疾病相关的病例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全国感染大赛</a:t>
            </a:r>
            <a:endParaRPr lang="en-US" altLang="zh-CN" dirty="0"/>
          </a:p>
          <a:p>
            <a:r>
              <a:rPr lang="en-US" altLang="zh-CN" dirty="0"/>
              <a:t>PPT</a:t>
            </a:r>
            <a:r>
              <a:rPr lang="zh-CN" altLang="en-US" dirty="0"/>
              <a:t>模板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作者单位和科室</a:t>
            </a:r>
            <a:r>
              <a:rPr lang="en-US" altLang="zh-CN" dirty="0">
                <a:sym typeface="+mn-ea"/>
              </a:rPr>
              <a:t> 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作者</a:t>
            </a:r>
            <a:r>
              <a:rPr lang="zh-CN" altLang="en-US" dirty="0">
                <a:sym typeface="+mn-ea"/>
              </a:rPr>
              <a:t>姓名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p>
            <a:pPr algn="r"/>
            <a:r>
              <a:rPr lang="zh-CN" altLang="en-US" sz="4400" b="1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/>
            <a:r>
              <a:rPr lang="en-US" altLang="zh-CN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solidFill>
            <a:srgbClr val="014099"/>
          </a:solidFill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768975" y="1737043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200" b="1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3200" b="1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685915" y="1737043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p>
            <a:pPr marL="0" indent="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dirty="0">
                <a:solidFill>
                  <a:srgbClr val="014099"/>
                </a:solidFill>
                <a:sym typeface="+mn-ea"/>
              </a:rPr>
              <a:t>病例描述（病史）</a:t>
            </a:r>
            <a:endParaRPr lang="zh-CN" altLang="en-US" sz="2000" dirty="0">
              <a:solidFill>
                <a:srgbClr val="014099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768975" y="245903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768975" y="318166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768975" y="390429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5768975" y="462692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5768975" y="534955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06.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6685915" y="5349557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讨论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6685915" y="4627055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（可选）后续追踪（复查）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6685915" y="3904552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进一步检查与治疗归转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6685915" y="3182049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诊断和鉴别诊断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6685915" y="2459546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实验室检测与辅助检查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病例描述（病史）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52914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患者一般信息（请隐藏</a:t>
            </a:r>
            <a:r>
              <a:rPr lang="zh-CN" altLang="en-US" dirty="0">
                <a:sym typeface="+mn-ea"/>
              </a:rPr>
              <a:t>隐私信息</a:t>
            </a:r>
            <a:r>
              <a:rPr lang="zh-CN" altLang="en-US" dirty="0">
                <a:sym typeface="+mn-ea"/>
              </a:rPr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主诉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现病史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病史特点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7425" y="1513205"/>
            <a:ext cx="529145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详细描述患者的病史特点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症状及用药史等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既往史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个人史（吸烟史、饮酒史等）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特殊情况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体格检查：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患者体格检查内容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实验室检测和辅助检查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血常规、肾功能、血电解质及血糖（时间）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肝功能（时间）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各种检测</a:t>
            </a:r>
            <a:r>
              <a:rPr lang="zh-CN" altLang="en-US" dirty="0">
                <a:sym typeface="+mn-ea"/>
              </a:rPr>
              <a:t>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影像学</a:t>
            </a:r>
            <a:r>
              <a:rPr lang="zh-CN" altLang="en-US" sz="2800" b="1">
                <a:solidFill>
                  <a:srgbClr val="014099"/>
                </a:solidFill>
              </a:rPr>
              <a:t>检查（需附图片说明）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胸部X光平扫结果及提示（时间）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胸部或疑似肺外部位CT结果及提示（时间）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支气管镜等检查结果及提示（时间）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或其它部位</a:t>
            </a:r>
            <a:r>
              <a:rPr lang="zh-CN" altLang="en-US" dirty="0">
                <a:sym typeface="+mn-ea"/>
              </a:rPr>
              <a:t>相关影像学检查结果及提示（</a:t>
            </a:r>
            <a:r>
              <a:rPr lang="zh-CN" altLang="en-US" dirty="0">
                <a:sym typeface="+mn-ea"/>
              </a:rPr>
              <a:t>时间）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14099"/>
                </a:solidFill>
              </a:rPr>
              <a:t>诊断和鉴别诊断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6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6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5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4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3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2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SLIDE_ITEM_CNT" val="6"/>
</p:tagLst>
</file>

<file path=ppt/tags/tag2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3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3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3*i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081_3*i*2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1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艾迪康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004098"/>
      </a:accent1>
      <a:accent2>
        <a:srgbClr val="58A1D8"/>
      </a:accent2>
      <a:accent3>
        <a:srgbClr val="B5B5B5"/>
      </a:accent3>
      <a:accent4>
        <a:srgbClr val="F8B300"/>
      </a:accent4>
      <a:accent5>
        <a:srgbClr val="E60012"/>
      </a:accent5>
      <a:accent6>
        <a:srgbClr val="C6A86E"/>
      </a:accent6>
      <a:hlink>
        <a:srgbClr val="004098"/>
      </a:hlink>
      <a:folHlink>
        <a:srgbClr val="898C8E"/>
      </a:folHlink>
    </a:clrScheme>
    <a:fontScheme name="艾迪康字体">
      <a:majorFont>
        <a:latin typeface="思源黑体 CN Medium"/>
        <a:ea typeface="思源黑体 CN Bold"/>
        <a:cs typeface=""/>
      </a:majorFont>
      <a:minorFont>
        <a:latin typeface="思源黑体 CN Regular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WPS 演示</Application>
  <PresentationFormat>宽屏</PresentationFormat>
  <Paragraphs>125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Regular</vt:lpstr>
      <vt:lpstr>黑体</vt:lpstr>
      <vt:lpstr>思源黑体 CN Normal</vt:lpstr>
      <vt:lpstr>思源黑体 CN Bold</vt:lpstr>
      <vt:lpstr>等线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scorpion</cp:lastModifiedBy>
  <cp:revision>287</cp:revision>
  <dcterms:created xsi:type="dcterms:W3CDTF">2019-06-19T02:08:00Z</dcterms:created>
  <dcterms:modified xsi:type="dcterms:W3CDTF">2021-06-10T04:39:18Z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0475AC9A3BA1432698CAF213F899298A</vt:lpwstr>
  </property>
</Properties>
</file>